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69" r:id="rId3"/>
    <p:sldId id="268" r:id="rId4"/>
    <p:sldId id="259" r:id="rId5"/>
    <p:sldId id="258" r:id="rId6"/>
    <p:sldId id="257" r:id="rId7"/>
    <p:sldId id="260" r:id="rId8"/>
    <p:sldId id="261" r:id="rId9"/>
    <p:sldId id="275" r:id="rId10"/>
    <p:sldId id="278" r:id="rId11"/>
    <p:sldId id="276" r:id="rId12"/>
    <p:sldId id="266" r:id="rId13"/>
    <p:sldId id="270" r:id="rId14"/>
    <p:sldId id="271" r:id="rId15"/>
    <p:sldId id="272" r:id="rId16"/>
    <p:sldId id="267" r:id="rId17"/>
    <p:sldId id="274" r:id="rId18"/>
    <p:sldId id="273" r:id="rId19"/>
    <p:sldId id="277" r:id="rId20"/>
    <p:sldId id="262" r:id="rId21"/>
    <p:sldId id="263" r:id="rId22"/>
    <p:sldId id="264" r:id="rId23"/>
    <p:sldId id="265" r:id="rId24"/>
    <p:sldId id="279" r:id="rId25"/>
    <p:sldId id="280" r:id="rId26"/>
    <p:sldId id="281" r:id="rId27"/>
    <p:sldId id="282" r:id="rId28"/>
    <p:sldId id="283" r:id="rId29"/>
    <p:sldId id="285" r:id="rId30"/>
    <p:sldId id="28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5"/>
    <p:restoredTop sz="94691"/>
  </p:normalViewPr>
  <p:slideViewPr>
    <p:cSldViewPr snapToGrid="0">
      <p:cViewPr varScale="1">
        <p:scale>
          <a:sx n="88" d="100"/>
          <a:sy n="88" d="100"/>
        </p:scale>
        <p:origin x="208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AFDE5C-DB54-F64F-9589-3697320D8C05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290EC4A-5D45-5346-9403-F613858D784D}" type="pres">
      <dgm:prSet presAssocID="{5EAFDE5C-DB54-F64F-9589-3697320D8C05}" presName="Name0" presStyleCnt="0">
        <dgm:presLayoutVars>
          <dgm:dir/>
          <dgm:resizeHandles val="exact"/>
        </dgm:presLayoutVars>
      </dgm:prSet>
      <dgm:spPr/>
    </dgm:pt>
  </dgm:ptLst>
  <dgm:cxnLst>
    <dgm:cxn modelId="{7435B09E-2B4E-F64A-A321-20A359C5E0C0}" type="presOf" srcId="{5EAFDE5C-DB54-F64F-9589-3697320D8C05}" destId="{E290EC4A-5D45-5346-9403-F613858D784D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B6B63DF-FD47-3C4E-934F-886B3FE9352C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31562614-136C-C442-BDF1-D31233771431}">
      <dgm:prSet phldrT="[Text]"/>
      <dgm:spPr/>
      <dgm:t>
        <a:bodyPr/>
        <a:lstStyle/>
        <a:p>
          <a:r>
            <a:rPr lang="en-US" dirty="0"/>
            <a:t>IN</a:t>
          </a:r>
        </a:p>
      </dgm:t>
    </dgm:pt>
    <dgm:pt modelId="{0AC04CC9-7C27-7A43-91CF-D7DCEA7520D5}" type="parTrans" cxnId="{4BEB3ABA-E215-B245-9582-422F5F2DF895}">
      <dgm:prSet/>
      <dgm:spPr/>
      <dgm:t>
        <a:bodyPr/>
        <a:lstStyle/>
        <a:p>
          <a:endParaRPr lang="en-US"/>
        </a:p>
      </dgm:t>
    </dgm:pt>
    <dgm:pt modelId="{E47F35BD-FEAC-CC48-9D39-00854C5A84DE}" type="sibTrans" cxnId="{4BEB3ABA-E215-B245-9582-422F5F2DF895}">
      <dgm:prSet/>
      <dgm:spPr/>
      <dgm:t>
        <a:bodyPr/>
        <a:lstStyle/>
        <a:p>
          <a:endParaRPr lang="en-US"/>
        </a:p>
      </dgm:t>
    </dgm:pt>
    <dgm:pt modelId="{F22968C9-38F2-9A42-97DA-3EADB0D5309E}">
      <dgm:prSet phldrT="[Text]"/>
      <dgm:spPr/>
      <dgm:t>
        <a:bodyPr/>
        <a:lstStyle/>
        <a:p>
          <a:r>
            <a:rPr lang="en-US" dirty="0"/>
            <a:t>ER SYSTEM</a:t>
          </a:r>
        </a:p>
      </dgm:t>
    </dgm:pt>
    <dgm:pt modelId="{B02DEF9C-3524-7949-B182-FF75C39061D8}" type="parTrans" cxnId="{DDF0049F-971D-1C4B-A9BB-475F0B60781B}">
      <dgm:prSet/>
      <dgm:spPr/>
      <dgm:t>
        <a:bodyPr/>
        <a:lstStyle/>
        <a:p>
          <a:endParaRPr lang="en-US"/>
        </a:p>
      </dgm:t>
    </dgm:pt>
    <dgm:pt modelId="{7DFE4853-4D9C-BE48-BF3B-0FAD5EE1D733}" type="sibTrans" cxnId="{DDF0049F-971D-1C4B-A9BB-475F0B60781B}">
      <dgm:prSet/>
      <dgm:spPr/>
      <dgm:t>
        <a:bodyPr/>
        <a:lstStyle/>
        <a:p>
          <a:endParaRPr lang="en-US"/>
        </a:p>
      </dgm:t>
    </dgm:pt>
    <dgm:pt modelId="{CCF1865F-59F8-EA4C-81F2-C6AE2046F195}">
      <dgm:prSet phldrT="[Text]"/>
      <dgm:spPr/>
      <dgm:t>
        <a:bodyPr/>
        <a:lstStyle/>
        <a:p>
          <a:r>
            <a:rPr lang="en-US" dirty="0"/>
            <a:t>OUT</a:t>
          </a:r>
        </a:p>
      </dgm:t>
    </dgm:pt>
    <dgm:pt modelId="{022AA3D0-B0C6-8449-8232-9BBBB17B064F}" type="parTrans" cxnId="{CB38BD76-8DFB-984A-945F-79C5AE1CC6A1}">
      <dgm:prSet/>
      <dgm:spPr/>
      <dgm:t>
        <a:bodyPr/>
        <a:lstStyle/>
        <a:p>
          <a:endParaRPr lang="en-US"/>
        </a:p>
      </dgm:t>
    </dgm:pt>
    <dgm:pt modelId="{AFF27849-3859-6C41-A62A-C3D9AFD84EBF}" type="sibTrans" cxnId="{CB38BD76-8DFB-984A-945F-79C5AE1CC6A1}">
      <dgm:prSet/>
      <dgm:spPr/>
      <dgm:t>
        <a:bodyPr/>
        <a:lstStyle/>
        <a:p>
          <a:endParaRPr lang="en-US"/>
        </a:p>
      </dgm:t>
    </dgm:pt>
    <dgm:pt modelId="{EAC6348D-0722-1A4C-B51E-D00A18567014}" type="pres">
      <dgm:prSet presAssocID="{DB6B63DF-FD47-3C4E-934F-886B3FE9352C}" presName="Name0" presStyleCnt="0">
        <dgm:presLayoutVars>
          <dgm:dir/>
          <dgm:resizeHandles val="exact"/>
        </dgm:presLayoutVars>
      </dgm:prSet>
      <dgm:spPr/>
    </dgm:pt>
    <dgm:pt modelId="{D0670D83-1AD1-2744-8767-7629D48EE96A}" type="pres">
      <dgm:prSet presAssocID="{31562614-136C-C442-BDF1-D31233771431}" presName="node" presStyleLbl="node1" presStyleIdx="0" presStyleCnt="3" custScaleX="73638" custScaleY="74010">
        <dgm:presLayoutVars>
          <dgm:bulletEnabled val="1"/>
        </dgm:presLayoutVars>
      </dgm:prSet>
      <dgm:spPr/>
    </dgm:pt>
    <dgm:pt modelId="{6091450F-262D-A44B-90FB-A477F8185FE0}" type="pres">
      <dgm:prSet presAssocID="{E47F35BD-FEAC-CC48-9D39-00854C5A84DE}" presName="sibTrans" presStyleLbl="sibTrans2D1" presStyleIdx="0" presStyleCnt="2"/>
      <dgm:spPr/>
    </dgm:pt>
    <dgm:pt modelId="{11EB2A8F-D727-BC4F-B0BA-6295345C685D}" type="pres">
      <dgm:prSet presAssocID="{E47F35BD-FEAC-CC48-9D39-00854C5A84DE}" presName="connectorText" presStyleLbl="sibTrans2D1" presStyleIdx="0" presStyleCnt="2"/>
      <dgm:spPr/>
    </dgm:pt>
    <dgm:pt modelId="{56A11808-2D1F-4248-B0E3-B238075A56C4}" type="pres">
      <dgm:prSet presAssocID="{F22968C9-38F2-9A42-97DA-3EADB0D5309E}" presName="node" presStyleLbl="node1" presStyleIdx="1" presStyleCnt="3" custScaleX="154302">
        <dgm:presLayoutVars>
          <dgm:bulletEnabled val="1"/>
        </dgm:presLayoutVars>
      </dgm:prSet>
      <dgm:spPr/>
    </dgm:pt>
    <dgm:pt modelId="{E1F57BCE-5D6F-4445-8C19-B284E3FFD221}" type="pres">
      <dgm:prSet presAssocID="{7DFE4853-4D9C-BE48-BF3B-0FAD5EE1D733}" presName="sibTrans" presStyleLbl="sibTrans2D1" presStyleIdx="1" presStyleCnt="2"/>
      <dgm:spPr/>
    </dgm:pt>
    <dgm:pt modelId="{BD527907-4C27-E249-AE7B-0A2D9C9F01CC}" type="pres">
      <dgm:prSet presAssocID="{7DFE4853-4D9C-BE48-BF3B-0FAD5EE1D733}" presName="connectorText" presStyleLbl="sibTrans2D1" presStyleIdx="1" presStyleCnt="2"/>
      <dgm:spPr/>
    </dgm:pt>
    <dgm:pt modelId="{0B8E49C0-27C7-7345-88E2-9FE53E41D1D2}" type="pres">
      <dgm:prSet presAssocID="{CCF1865F-59F8-EA4C-81F2-C6AE2046F195}" presName="node" presStyleLbl="node1" presStyleIdx="2" presStyleCnt="3" custScaleX="67058" custScaleY="68046">
        <dgm:presLayoutVars>
          <dgm:bulletEnabled val="1"/>
        </dgm:presLayoutVars>
      </dgm:prSet>
      <dgm:spPr/>
    </dgm:pt>
  </dgm:ptLst>
  <dgm:cxnLst>
    <dgm:cxn modelId="{C8EE345C-E657-994C-8329-5989AD316230}" type="presOf" srcId="{7DFE4853-4D9C-BE48-BF3B-0FAD5EE1D733}" destId="{E1F57BCE-5D6F-4445-8C19-B284E3FFD221}" srcOrd="0" destOrd="0" presId="urn:microsoft.com/office/officeart/2005/8/layout/process1"/>
    <dgm:cxn modelId="{97037C60-604E-3443-AD7E-F021CE693847}" type="presOf" srcId="{F22968C9-38F2-9A42-97DA-3EADB0D5309E}" destId="{56A11808-2D1F-4248-B0E3-B238075A56C4}" srcOrd="0" destOrd="0" presId="urn:microsoft.com/office/officeart/2005/8/layout/process1"/>
    <dgm:cxn modelId="{CB38BD76-8DFB-984A-945F-79C5AE1CC6A1}" srcId="{DB6B63DF-FD47-3C4E-934F-886B3FE9352C}" destId="{CCF1865F-59F8-EA4C-81F2-C6AE2046F195}" srcOrd="2" destOrd="0" parTransId="{022AA3D0-B0C6-8449-8232-9BBBB17B064F}" sibTransId="{AFF27849-3859-6C41-A62A-C3D9AFD84EBF}"/>
    <dgm:cxn modelId="{DFDA4080-B97A-5A4C-9C46-BC6E0675C8BE}" type="presOf" srcId="{E47F35BD-FEAC-CC48-9D39-00854C5A84DE}" destId="{11EB2A8F-D727-BC4F-B0BA-6295345C685D}" srcOrd="1" destOrd="0" presId="urn:microsoft.com/office/officeart/2005/8/layout/process1"/>
    <dgm:cxn modelId="{30143889-BEBF-CB4E-A430-9C521B7063BF}" type="presOf" srcId="{DB6B63DF-FD47-3C4E-934F-886B3FE9352C}" destId="{EAC6348D-0722-1A4C-B51E-D00A18567014}" srcOrd="0" destOrd="0" presId="urn:microsoft.com/office/officeart/2005/8/layout/process1"/>
    <dgm:cxn modelId="{DDF0049F-971D-1C4B-A9BB-475F0B60781B}" srcId="{DB6B63DF-FD47-3C4E-934F-886B3FE9352C}" destId="{F22968C9-38F2-9A42-97DA-3EADB0D5309E}" srcOrd="1" destOrd="0" parTransId="{B02DEF9C-3524-7949-B182-FF75C39061D8}" sibTransId="{7DFE4853-4D9C-BE48-BF3B-0FAD5EE1D733}"/>
    <dgm:cxn modelId="{D36B3BB3-F853-EA44-BDFF-BADD72C90F13}" type="presOf" srcId="{CCF1865F-59F8-EA4C-81F2-C6AE2046F195}" destId="{0B8E49C0-27C7-7345-88E2-9FE53E41D1D2}" srcOrd="0" destOrd="0" presId="urn:microsoft.com/office/officeart/2005/8/layout/process1"/>
    <dgm:cxn modelId="{4BEB3ABA-E215-B245-9582-422F5F2DF895}" srcId="{DB6B63DF-FD47-3C4E-934F-886B3FE9352C}" destId="{31562614-136C-C442-BDF1-D31233771431}" srcOrd="0" destOrd="0" parTransId="{0AC04CC9-7C27-7A43-91CF-D7DCEA7520D5}" sibTransId="{E47F35BD-FEAC-CC48-9D39-00854C5A84DE}"/>
    <dgm:cxn modelId="{D67F73C9-2890-4846-99C7-0CC2AA95E3B8}" type="presOf" srcId="{7DFE4853-4D9C-BE48-BF3B-0FAD5EE1D733}" destId="{BD527907-4C27-E249-AE7B-0A2D9C9F01CC}" srcOrd="1" destOrd="0" presId="urn:microsoft.com/office/officeart/2005/8/layout/process1"/>
    <dgm:cxn modelId="{0B1823FD-603F-ED44-A81F-77A361269014}" type="presOf" srcId="{31562614-136C-C442-BDF1-D31233771431}" destId="{D0670D83-1AD1-2744-8767-7629D48EE96A}" srcOrd="0" destOrd="0" presId="urn:microsoft.com/office/officeart/2005/8/layout/process1"/>
    <dgm:cxn modelId="{465083FD-6085-D147-B31B-DBB9CF7A6166}" type="presOf" srcId="{E47F35BD-FEAC-CC48-9D39-00854C5A84DE}" destId="{6091450F-262D-A44B-90FB-A477F8185FE0}" srcOrd="0" destOrd="0" presId="urn:microsoft.com/office/officeart/2005/8/layout/process1"/>
    <dgm:cxn modelId="{FFD96289-7E63-5E42-8B1A-955E078A4067}" type="presParOf" srcId="{EAC6348D-0722-1A4C-B51E-D00A18567014}" destId="{D0670D83-1AD1-2744-8767-7629D48EE96A}" srcOrd="0" destOrd="0" presId="urn:microsoft.com/office/officeart/2005/8/layout/process1"/>
    <dgm:cxn modelId="{FDEDE8E8-3E9E-7648-A935-983A843F46B9}" type="presParOf" srcId="{EAC6348D-0722-1A4C-B51E-D00A18567014}" destId="{6091450F-262D-A44B-90FB-A477F8185FE0}" srcOrd="1" destOrd="0" presId="urn:microsoft.com/office/officeart/2005/8/layout/process1"/>
    <dgm:cxn modelId="{F8C94B62-B8BD-0548-A482-F70F4B731A82}" type="presParOf" srcId="{6091450F-262D-A44B-90FB-A477F8185FE0}" destId="{11EB2A8F-D727-BC4F-B0BA-6295345C685D}" srcOrd="0" destOrd="0" presId="urn:microsoft.com/office/officeart/2005/8/layout/process1"/>
    <dgm:cxn modelId="{63A39025-CA44-934F-887C-024BCBD76CF8}" type="presParOf" srcId="{EAC6348D-0722-1A4C-B51E-D00A18567014}" destId="{56A11808-2D1F-4248-B0E3-B238075A56C4}" srcOrd="2" destOrd="0" presId="urn:microsoft.com/office/officeart/2005/8/layout/process1"/>
    <dgm:cxn modelId="{6A8DABF3-DC3C-3C45-9FB8-105E3E15BD0C}" type="presParOf" srcId="{EAC6348D-0722-1A4C-B51E-D00A18567014}" destId="{E1F57BCE-5D6F-4445-8C19-B284E3FFD221}" srcOrd="3" destOrd="0" presId="urn:microsoft.com/office/officeart/2005/8/layout/process1"/>
    <dgm:cxn modelId="{EAFE7B65-1434-B044-8363-5CE28B4B99EE}" type="presParOf" srcId="{E1F57BCE-5D6F-4445-8C19-B284E3FFD221}" destId="{BD527907-4C27-E249-AE7B-0A2D9C9F01CC}" srcOrd="0" destOrd="0" presId="urn:microsoft.com/office/officeart/2005/8/layout/process1"/>
    <dgm:cxn modelId="{52849D2F-B6E8-DE4A-8E64-1A47DC554318}" type="presParOf" srcId="{EAC6348D-0722-1A4C-B51E-D00A18567014}" destId="{0B8E49C0-27C7-7345-88E2-9FE53E41D1D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670D83-1AD1-2744-8767-7629D48EE96A}">
      <dsp:nvSpPr>
        <dsp:cNvPr id="0" name=""/>
        <dsp:cNvSpPr/>
      </dsp:nvSpPr>
      <dsp:spPr>
        <a:xfrm>
          <a:off x="1311" y="1553213"/>
          <a:ext cx="2064423" cy="12449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IN</a:t>
          </a:r>
        </a:p>
      </dsp:txBody>
      <dsp:txXfrm>
        <a:off x="37773" y="1589675"/>
        <a:ext cx="1991499" cy="1171987"/>
      </dsp:txXfrm>
    </dsp:sp>
    <dsp:sp modelId="{6091450F-262D-A44B-90FB-A477F8185FE0}">
      <dsp:nvSpPr>
        <dsp:cNvPr id="0" name=""/>
        <dsp:cNvSpPr/>
      </dsp:nvSpPr>
      <dsp:spPr>
        <a:xfrm>
          <a:off x="2346082" y="1828038"/>
          <a:ext cx="594336" cy="6952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2346082" y="1967090"/>
        <a:ext cx="416035" cy="417157"/>
      </dsp:txXfrm>
    </dsp:sp>
    <dsp:sp modelId="{56A11808-2D1F-4248-B0E3-B238075A56C4}">
      <dsp:nvSpPr>
        <dsp:cNvPr id="0" name=""/>
        <dsp:cNvSpPr/>
      </dsp:nvSpPr>
      <dsp:spPr>
        <a:xfrm>
          <a:off x="3187125" y="1334626"/>
          <a:ext cx="4325818" cy="168208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ER SYSTEM</a:t>
          </a:r>
        </a:p>
      </dsp:txBody>
      <dsp:txXfrm>
        <a:off x="3236392" y="1383893"/>
        <a:ext cx="4227284" cy="1583551"/>
      </dsp:txXfrm>
    </dsp:sp>
    <dsp:sp modelId="{E1F57BCE-5D6F-4445-8C19-B284E3FFD221}">
      <dsp:nvSpPr>
        <dsp:cNvPr id="0" name=""/>
        <dsp:cNvSpPr/>
      </dsp:nvSpPr>
      <dsp:spPr>
        <a:xfrm>
          <a:off x="7793291" y="1828038"/>
          <a:ext cx="594336" cy="6952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7793291" y="1967090"/>
        <a:ext cx="416035" cy="417157"/>
      </dsp:txXfrm>
    </dsp:sp>
    <dsp:sp modelId="{0B8E49C0-27C7-7345-88E2-9FE53E41D1D2}">
      <dsp:nvSpPr>
        <dsp:cNvPr id="0" name=""/>
        <dsp:cNvSpPr/>
      </dsp:nvSpPr>
      <dsp:spPr>
        <a:xfrm>
          <a:off x="8634333" y="1603373"/>
          <a:ext cx="1879954" cy="114459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OUT</a:t>
          </a:r>
        </a:p>
      </dsp:txBody>
      <dsp:txXfrm>
        <a:off x="8667857" y="1636897"/>
        <a:ext cx="1812906" cy="10775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6511F1-B172-9A41-A90A-2F6D6F7E73BA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5A3021-EAC5-254B-9664-E86887BB2A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65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Aft>
                <a:spcPts val="600"/>
              </a:spcAft>
            </a:pPr>
            <a:r>
              <a:rPr lang="en-US" b="1" i="0" dirty="0">
                <a:solidFill>
                  <a:srgbClr val="CCCCCC"/>
                </a:solidFill>
                <a:effectLst/>
                <a:latin typeface="-apple-system"/>
              </a:rPr>
              <a:t>52 Patients = AVERAGE/TYPICAL PEAK (shown in the Heatmap)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5A3021-EAC5-254B-9664-E86887BB2AD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789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0" dirty="0">
                <a:solidFill>
                  <a:srgbClr val="CCCCCC"/>
                </a:solidFill>
                <a:effectLst/>
                <a:latin typeface="-apple-system"/>
              </a:rPr>
              <a:t>68 Patients = ACTUAL PEAK (March 14, 2025 at 11:00 AM)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5A3021-EAC5-254B-9664-E86887BB2AD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90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A4ECB-DBEE-B821-2E80-D5CFAF70FB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66CBA-45F7-5A85-9926-7F6CE5FA82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4F4BC-FD59-9EDF-DD0A-64EF7441D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10013-C8E2-3399-DB34-D57ADF558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B8EC6-EB6D-AF37-43A3-890AFD3B8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873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9B164-6C9E-54FB-6F94-5B04BF76A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3A26E4-3678-FFB7-12F6-2516E14EC9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A5F78-3311-E275-9646-C59CBD53F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065C0-2A49-94C3-1FB8-7612ED339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400A3-66C9-E9C2-D6B8-21FE3F714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22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FDAB41-196B-3024-3082-76D53E657C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56CEC3-6678-27D3-31C4-C1258BECBC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70BDE-41F0-75C4-54D3-8C3456AA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3E3C4-A21E-EFA7-6DC7-3B708A27C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6D33A-7E8E-8918-7E2D-D915E06DD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759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93CAB-6059-2E17-1892-7C076852B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583E7-7199-EAA7-4C89-105CF18EAE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0CB30-0595-3460-FEFB-6B439B054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6717F-0ACB-10BF-776C-9113BB7AC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B4079-E29D-7707-1664-6EF42E167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346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F9E1A-1741-A01D-288E-9B9892CFD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5A1A2-1172-9870-937C-D8F11FA97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39C3B-3ECC-C7A6-ECD5-0C57584C1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4E247-BF3F-2162-CA60-730540284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7D19B-1D9C-B15A-85F6-514D5CF87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960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5260E-6ABB-FC6E-17E8-1F9367A9A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AE072-A977-7D45-39A4-585DF776EA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91A063-D1B2-FD36-CCCD-E683C4307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D8C02E-7B1B-654D-4202-5C54B1C76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2A330B-0707-EE6E-7C6D-F104B70EB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B13788-15E2-B554-5119-E415E27BC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968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05AF2-BBFA-2152-3230-563BA4612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5B5752-1EDC-D6D7-6463-4ADFB0E1C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EC2C2-1717-5053-7AAE-9619B6379F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417667-CD39-C838-F729-2020EF9C8B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87BA73-CF7A-BAB8-8F77-95F65581AE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79FB98-A054-8F7E-61F6-F11D86F8A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599E9F-470E-67D3-CD2B-E6B5FE349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6A6088-46D2-CAB4-0A45-7C711DFF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50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51207-94C2-3330-847D-F9635B5A5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CE0039-852A-2FFD-6889-3559757D3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87DEA4-0246-634A-9E47-0C04D92AC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9C0AB-F743-5611-A229-251344EAC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724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07D75C-55BB-653E-AC95-9556190A8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63BE2B-C134-5901-A534-3A7E3A8EB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83486E-3C10-FB6E-74AB-3A4630619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41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CB72A-AA54-F4F3-ADE4-19BD31DDC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6F403-42A5-EA7C-CC6B-9EA34AD57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FE1BE1-DB60-7616-3CC8-B47FC632D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2EF9D-797A-E78C-7D23-82A9B0DBB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CD2E47-8F6E-AF85-9784-526DE13AA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44BB7F-30AD-60C1-1B26-FA047F811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91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E07EB-E77C-8F96-DE4C-E37387563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E7AC9D-46B8-66C7-FAEA-863DAEDB4B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746094-EABB-A050-9768-4E13E81DA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DE4DCE-D700-C548-D5A1-EB6881EFE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4CDEE6-BDF9-9325-B7B8-D64040810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82BD6-A578-0320-CD3D-03E61B18C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178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B3D9E8-0630-C0DD-92C6-0C8BE470C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AFC1E4-895E-6BE2-8A5E-FA44D419B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BF8A3-0589-21F6-4948-360739BB6E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1E60B4-DAC5-5E46-AF88-10F3BA859F84}" type="datetimeFigureOut">
              <a:rPr lang="en-US" smtClean="0"/>
              <a:t>11/11/25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03094-79B3-4857-4B3C-1F60F6460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76061-95FD-4851-BF33-3D46932569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3DDFA3-BA4D-E245-B5FF-6CB3B22C46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28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3BCE9-9E16-91B8-DD8E-2F882906DE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0290BF-60D3-D108-A309-A08A1B25BA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796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48F9-8A11-AEC9-3FE9-9DFA75BD2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B34F5-9A4B-4291-B4BD-0B6987123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/>
              <a:t>Test Turnaround (Lab/Imaging Speed)</a:t>
            </a:r>
          </a:p>
          <a:p>
            <a:r>
              <a:rPr lang="en-US" b="1" dirty="0"/>
              <a:t>How it affects doctor seen time: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Directly:</a:t>
            </a:r>
            <a:r>
              <a:rPr lang="en-US" dirty="0"/>
              <a:t> If doctor is waiting for test results before seeing patient again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Indirectly:</a:t>
            </a:r>
            <a:r>
              <a:rPr lang="en-US" dirty="0"/>
              <a:t> Slow tests → patients stay longer → beds fill up → doctor gets backed up</a:t>
            </a:r>
          </a:p>
          <a:p>
            <a:r>
              <a:rPr lang="en-US" b="1" dirty="0"/>
              <a:t>What to measure:</a:t>
            </a:r>
            <a:endParaRPr lang="en-US" dirty="0"/>
          </a:p>
          <a:p>
            <a:r>
              <a:rPr lang="en-US" dirty="0"/>
              <a:t>python</a:t>
            </a:r>
          </a:p>
          <a:p>
            <a:r>
              <a:rPr lang="en-US" i="1" dirty="0">
                <a:solidFill>
                  <a:srgbClr val="5C6370"/>
                </a:solidFill>
                <a:effectLst/>
              </a:rPr>
              <a:t># Time from test order to result</a:t>
            </a:r>
            <a:r>
              <a:rPr lang="en-US" dirty="0"/>
              <a:t> </a:t>
            </a:r>
            <a:r>
              <a:rPr lang="en-US" dirty="0" err="1"/>
              <a:t>test_turnaround</a:t>
            </a:r>
            <a:r>
              <a:rPr lang="en-US" dirty="0"/>
              <a:t> </a:t>
            </a:r>
            <a:r>
              <a:rPr lang="en-US" dirty="0">
                <a:solidFill>
                  <a:srgbClr val="61AFEF"/>
                </a:solidFill>
                <a:effectLst/>
              </a:rPr>
              <a:t>=</a:t>
            </a:r>
            <a:r>
              <a:rPr lang="en-US" dirty="0"/>
              <a:t> </a:t>
            </a:r>
            <a:r>
              <a:rPr lang="en-US" dirty="0" err="1"/>
              <a:t>test_result_time</a:t>
            </a:r>
            <a:r>
              <a:rPr lang="en-US" dirty="0"/>
              <a:t> </a:t>
            </a:r>
            <a:r>
              <a:rPr lang="en-US" dirty="0">
                <a:solidFill>
                  <a:srgbClr val="61AFEF"/>
                </a:solidFill>
                <a:effectLst/>
              </a:rPr>
              <a:t>-</a:t>
            </a:r>
            <a:r>
              <a:rPr lang="en-US" dirty="0"/>
              <a:t> </a:t>
            </a:r>
            <a:r>
              <a:rPr lang="en-US" dirty="0" err="1"/>
              <a:t>test_order_time</a:t>
            </a:r>
            <a:r>
              <a:rPr lang="en-US" dirty="0"/>
              <a:t> </a:t>
            </a:r>
            <a:r>
              <a:rPr lang="en-US" i="1" dirty="0">
                <a:solidFill>
                  <a:srgbClr val="5C6370"/>
                </a:solidFill>
                <a:effectLst/>
              </a:rPr>
              <a:t># How this delays doctor workflow:</a:t>
            </a:r>
            <a:r>
              <a:rPr lang="en-US" dirty="0"/>
              <a:t> </a:t>
            </a:r>
            <a:r>
              <a:rPr lang="en-US" i="1" dirty="0">
                <a:solidFill>
                  <a:srgbClr val="5C6370"/>
                </a:solidFill>
                <a:effectLst/>
              </a:rPr>
              <a:t># - Doctor orders X-ray at 10:00</a:t>
            </a:r>
            <a:r>
              <a:rPr lang="en-US" dirty="0"/>
              <a:t> </a:t>
            </a:r>
            <a:r>
              <a:rPr lang="en-US" i="1" dirty="0">
                <a:solidFill>
                  <a:srgbClr val="5C6370"/>
                </a:solidFill>
                <a:effectLst/>
              </a:rPr>
              <a:t># - X-ray takes 90 min (slow!)</a:t>
            </a:r>
            <a:r>
              <a:rPr lang="en-US" dirty="0"/>
              <a:t> </a:t>
            </a:r>
            <a:r>
              <a:rPr lang="en-US" i="1" dirty="0">
                <a:solidFill>
                  <a:srgbClr val="5C6370"/>
                </a:solidFill>
                <a:effectLst/>
              </a:rPr>
              <a:t># - Doctor can't finalize treatment until 11:30</a:t>
            </a:r>
            <a:r>
              <a:rPr lang="en-US" dirty="0"/>
              <a:t> </a:t>
            </a:r>
            <a:r>
              <a:rPr lang="en-US" i="1" dirty="0">
                <a:solidFill>
                  <a:srgbClr val="5C6370"/>
                </a:solidFill>
                <a:effectLst/>
              </a:rPr>
              <a:t># - Meanwhile, doctor sees other patients, gets backed up</a:t>
            </a:r>
            <a:endParaRPr lang="en-US" dirty="0"/>
          </a:p>
          <a:p>
            <a:r>
              <a:rPr lang="en-US" b="1" dirty="0"/>
              <a:t>Key insight: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Slow tests don't directly delay initial "doctor seen"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But they </a:t>
            </a:r>
            <a:r>
              <a:rPr lang="en-US" b="1" dirty="0"/>
              <a:t>increase doctor workload</a:t>
            </a:r>
            <a:r>
              <a:rPr lang="en-US" dirty="0"/>
              <a:t> (managing more patients simultaneously)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creates a </a:t>
            </a:r>
            <a:r>
              <a:rPr lang="en-US" b="1" dirty="0"/>
              <a:t>ripple effect</a:t>
            </a:r>
            <a:r>
              <a:rPr lang="en-US" dirty="0"/>
              <a:t> → doctor gets overwhelmed → wait times increase for NEW patients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881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6F82E-3FCD-4441-ED5F-9E3E4D137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Only 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2CBDE-4BA9-F76B-F843-3BB4D97C1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strong correlation between avg wait time is the severity level.</a:t>
            </a:r>
          </a:p>
        </p:txBody>
      </p:sp>
    </p:spTree>
    <p:extLst>
      <p:ext uri="{BB962C8B-B14F-4D97-AF65-F5344CB8AC3E}">
        <p14:creationId xmlns:p14="http://schemas.microsoft.com/office/powerpoint/2010/main" val="530512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492476-89E1-A81B-B7FD-9618FC2F1886}"/>
              </a:ext>
            </a:extLst>
          </p:cNvPr>
          <p:cNvSpPr txBox="1"/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determines time in the doctor seen area 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66A1EC6-8CB5-BC60-564B-F1491B17BC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2316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E4D3253-E12E-0C6B-8E5C-96E875AC68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1492877"/>
              </p:ext>
            </p:extLst>
          </p:nvPr>
        </p:nvGraphicFramePr>
        <p:xfrm>
          <a:off x="730812" y="2112579"/>
          <a:ext cx="10754318" cy="4192807"/>
        </p:xfrm>
        <a:graphic>
          <a:graphicData uri="http://schemas.openxmlformats.org/drawingml/2006/table">
            <a:tbl>
              <a:tblPr>
                <a:tableStyleId>{69012ECD-51FC-41F1-AA8D-1B2483CD663E}</a:tableStyleId>
              </a:tblPr>
              <a:tblGrid>
                <a:gridCol w="3405591">
                  <a:extLst>
                    <a:ext uri="{9D8B030D-6E8A-4147-A177-3AD203B41FA5}">
                      <a16:colId xmlns:a16="http://schemas.microsoft.com/office/drawing/2014/main" val="2357676927"/>
                    </a:ext>
                  </a:extLst>
                </a:gridCol>
                <a:gridCol w="3569836">
                  <a:extLst>
                    <a:ext uri="{9D8B030D-6E8A-4147-A177-3AD203B41FA5}">
                      <a16:colId xmlns:a16="http://schemas.microsoft.com/office/drawing/2014/main" val="2823417277"/>
                    </a:ext>
                  </a:extLst>
                </a:gridCol>
                <a:gridCol w="3778891">
                  <a:extLst>
                    <a:ext uri="{9D8B030D-6E8A-4147-A177-3AD203B41FA5}">
                      <a16:colId xmlns:a16="http://schemas.microsoft.com/office/drawing/2014/main" val="1400996251"/>
                    </a:ext>
                  </a:extLst>
                </a:gridCol>
              </a:tblGrid>
              <a:tr h="528363">
                <a:tc>
                  <a:txBody>
                    <a:bodyPr/>
                    <a:lstStyle/>
                    <a:p>
                      <a:r>
                        <a:rPr lang="en-US" sz="2500">
                          <a:effectLst/>
                        </a:rPr>
                        <a:t>Factor</a:t>
                      </a:r>
                    </a:p>
                  </a:txBody>
                  <a:tcPr marL="78618" marR="78618" marT="52411" marB="52411" anchor="ctr"/>
                </a:tc>
                <a:tc>
                  <a:txBody>
                    <a:bodyPr/>
                    <a:lstStyle/>
                    <a:p>
                      <a:r>
                        <a:rPr lang="en-US" sz="2500">
                          <a:effectLst/>
                        </a:rPr>
                        <a:t>Data Available?</a:t>
                      </a:r>
                    </a:p>
                  </a:txBody>
                  <a:tcPr marL="78618" marR="78618" marT="52411" marB="52411" anchor="ctr"/>
                </a:tc>
                <a:tc>
                  <a:txBody>
                    <a:bodyPr/>
                    <a:lstStyle/>
                    <a:p>
                      <a:r>
                        <a:rPr lang="en-US" sz="2500">
                          <a:effectLst/>
                        </a:rPr>
                        <a:t>How to Detect?</a:t>
                      </a:r>
                    </a:p>
                  </a:txBody>
                  <a:tcPr marL="78618" marR="78618" marT="52411" marB="52411" anchor="ctr"/>
                </a:tc>
                <a:extLst>
                  <a:ext uri="{0D108BD9-81ED-4DB2-BD59-A6C34878D82A}">
                    <a16:rowId xmlns:a16="http://schemas.microsoft.com/office/drawing/2014/main" val="1299848212"/>
                  </a:ext>
                </a:extLst>
              </a:tr>
              <a:tr h="916111">
                <a:tc>
                  <a:txBody>
                    <a:bodyPr/>
                    <a:lstStyle/>
                    <a:p>
                      <a:r>
                        <a:rPr lang="en-US" sz="2500" b="1">
                          <a:effectLst/>
                        </a:rPr>
                        <a:t>Severity</a:t>
                      </a:r>
                      <a:endParaRPr lang="en-US" sz="2500">
                        <a:effectLst/>
                      </a:endParaRPr>
                    </a:p>
                  </a:txBody>
                  <a:tcPr marL="78618" marR="78618" marT="52411" marB="52411" anchor="ctr"/>
                </a:tc>
                <a:tc>
                  <a:txBody>
                    <a:bodyPr/>
                    <a:lstStyle/>
                    <a:p>
                      <a:r>
                        <a:rPr lang="en-US" sz="2500">
                          <a:effectLst/>
                        </a:rPr>
                        <a:t>Yes - Triage Level 1-4</a:t>
                      </a:r>
                    </a:p>
                  </a:txBody>
                  <a:tcPr marL="78618" marR="78618" marT="52411" marB="52411" anchor="ctr"/>
                </a:tc>
                <a:tc>
                  <a:txBody>
                    <a:bodyPr/>
                    <a:lstStyle/>
                    <a:p>
                      <a:r>
                        <a:rPr lang="en-US" sz="2500" dirty="0">
                          <a:effectLst/>
                        </a:rPr>
                        <a:t>Can prioritize: Level 1,2 &gt; Level 3,4 to Fast Track </a:t>
                      </a:r>
                    </a:p>
                  </a:txBody>
                  <a:tcPr marL="78618" marR="78618" marT="52411" marB="52411" anchor="ctr"/>
                </a:tc>
                <a:extLst>
                  <a:ext uri="{0D108BD9-81ED-4DB2-BD59-A6C34878D82A}">
                    <a16:rowId xmlns:a16="http://schemas.microsoft.com/office/drawing/2014/main" val="349882674"/>
                  </a:ext>
                </a:extLst>
              </a:tr>
              <a:tr h="916111">
                <a:tc>
                  <a:txBody>
                    <a:bodyPr/>
                    <a:lstStyle/>
                    <a:p>
                      <a:r>
                        <a:rPr lang="en-US" sz="2500" b="1">
                          <a:effectLst/>
                        </a:rPr>
                        <a:t>Test Turnaround</a:t>
                      </a:r>
                      <a:endParaRPr lang="en-US" sz="2500">
                        <a:effectLst/>
                      </a:endParaRPr>
                    </a:p>
                  </a:txBody>
                  <a:tcPr marL="78618" marR="78618" marT="52411" marB="52411" anchor="ctr"/>
                </a:tc>
                <a:tc>
                  <a:txBody>
                    <a:bodyPr/>
                    <a:lstStyle/>
                    <a:p>
                      <a:r>
                        <a:rPr lang="en-US" sz="2500" dirty="0">
                          <a:effectLst/>
                        </a:rPr>
                        <a:t>No - Not in data</a:t>
                      </a:r>
                    </a:p>
                  </a:txBody>
                  <a:tcPr marL="78618" marR="78618" marT="52411" marB="52411" anchor="ctr"/>
                </a:tc>
                <a:tc>
                  <a:txBody>
                    <a:bodyPr/>
                    <a:lstStyle/>
                    <a:p>
                      <a:r>
                        <a:rPr lang="en-US" sz="2500">
                          <a:effectLst/>
                        </a:rPr>
                        <a:t>We can't know if patient is waiting for lab results</a:t>
                      </a:r>
                    </a:p>
                  </a:txBody>
                  <a:tcPr marL="78618" marR="78618" marT="52411" marB="52411" anchor="ctr"/>
                </a:tc>
                <a:extLst>
                  <a:ext uri="{0D108BD9-81ED-4DB2-BD59-A6C34878D82A}">
                    <a16:rowId xmlns:a16="http://schemas.microsoft.com/office/drawing/2014/main" val="195189609"/>
                  </a:ext>
                </a:extLst>
              </a:tr>
              <a:tr h="916111">
                <a:tc>
                  <a:txBody>
                    <a:bodyPr/>
                    <a:lstStyle/>
                    <a:p>
                      <a:r>
                        <a:rPr lang="en-US" sz="2500" b="1">
                          <a:effectLst/>
                        </a:rPr>
                        <a:t>Room Availability</a:t>
                      </a:r>
                      <a:endParaRPr lang="en-US" sz="2500">
                        <a:effectLst/>
                      </a:endParaRPr>
                    </a:p>
                  </a:txBody>
                  <a:tcPr marL="78618" marR="78618" marT="52411" marB="52411" anchor="ctr"/>
                </a:tc>
                <a:tc>
                  <a:txBody>
                    <a:bodyPr/>
                    <a:lstStyle/>
                    <a:p>
                      <a:r>
                        <a:rPr lang="en-US" sz="2500">
                          <a:effectLst/>
                        </a:rPr>
                        <a:t>Partial – We have bed details not lab details.</a:t>
                      </a:r>
                    </a:p>
                  </a:txBody>
                  <a:tcPr marL="78618" marR="78618" marT="52411" marB="52411" anchor="ctr"/>
                </a:tc>
                <a:tc>
                  <a:txBody>
                    <a:bodyPr/>
                    <a:lstStyle/>
                    <a:p>
                      <a:r>
                        <a:rPr lang="en-US" sz="2500">
                          <a:effectLst/>
                        </a:rPr>
                        <a:t>We don't know bed/room status at each moment</a:t>
                      </a:r>
                    </a:p>
                  </a:txBody>
                  <a:tcPr marL="78618" marR="78618" marT="52411" marB="52411" anchor="ctr"/>
                </a:tc>
                <a:extLst>
                  <a:ext uri="{0D108BD9-81ED-4DB2-BD59-A6C34878D82A}">
                    <a16:rowId xmlns:a16="http://schemas.microsoft.com/office/drawing/2014/main" val="987770582"/>
                  </a:ext>
                </a:extLst>
              </a:tr>
              <a:tr h="916111">
                <a:tc>
                  <a:txBody>
                    <a:bodyPr/>
                    <a:lstStyle/>
                    <a:p>
                      <a:r>
                        <a:rPr lang="en-US" sz="2500" b="1">
                          <a:effectLst/>
                        </a:rPr>
                        <a:t>Staff Workload</a:t>
                      </a:r>
                      <a:endParaRPr lang="en-US" sz="2500">
                        <a:effectLst/>
                      </a:endParaRPr>
                    </a:p>
                  </a:txBody>
                  <a:tcPr marL="78618" marR="78618" marT="52411" marB="52411" anchor="ctr"/>
                </a:tc>
                <a:tc>
                  <a:txBody>
                    <a:bodyPr/>
                    <a:lstStyle/>
                    <a:p>
                      <a:r>
                        <a:rPr lang="en-US" sz="2500">
                          <a:effectLst/>
                        </a:rPr>
                        <a:t>Partial - Doctors On Duty, Nurses On Duty</a:t>
                      </a:r>
                    </a:p>
                  </a:txBody>
                  <a:tcPr marL="78618" marR="78618" marT="52411" marB="52411" anchor="ctr"/>
                </a:tc>
                <a:tc>
                  <a:txBody>
                    <a:bodyPr/>
                    <a:lstStyle/>
                    <a:p>
                      <a:r>
                        <a:rPr lang="en-US" sz="2500" dirty="0">
                          <a:effectLst/>
                        </a:rPr>
                        <a:t>Can estimate from concurrent patient count</a:t>
                      </a:r>
                    </a:p>
                  </a:txBody>
                  <a:tcPr marL="78618" marR="78618" marT="52411" marB="52411" anchor="ctr"/>
                </a:tc>
                <a:extLst>
                  <a:ext uri="{0D108BD9-81ED-4DB2-BD59-A6C34878D82A}">
                    <a16:rowId xmlns:a16="http://schemas.microsoft.com/office/drawing/2014/main" val="5464336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1454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47FBA-5AF6-7297-26CE-D48A540B6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8E0E8-A4DC-BABE-D7B1-CF07490CA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>
              <a:spcAft>
                <a:spcPts val="1200"/>
              </a:spcAft>
            </a:pPr>
            <a:r>
              <a:rPr lang="en-US" b="1" i="0" dirty="0">
                <a:solidFill>
                  <a:srgbClr val="CCCCCC"/>
                </a:solidFill>
                <a:effectLst/>
                <a:latin typeface="-apple-system"/>
              </a:rPr>
              <a:t>Our Solution - Hybrid Approach:</a:t>
            </a:r>
            <a:endParaRPr lang="en-US" b="0" i="0" dirty="0">
              <a:solidFill>
                <a:srgbClr val="CCCCCC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CCCCCC"/>
                </a:solidFill>
                <a:effectLst/>
                <a:latin typeface="-apple-system"/>
              </a:rPr>
              <a:t>Phase 1-4: Deterministic Analysis</a:t>
            </a: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 ← Start here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Use clear rules with documented assumptions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Calculate bed occupancy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Find specific bottleneck instances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Categorize root causes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CCCCCC"/>
                </a:solidFill>
                <a:effectLst/>
                <a:latin typeface="-apple-system"/>
              </a:rPr>
              <a:t>Phase 5: Address Randomness</a:t>
            </a:r>
            <a:endParaRPr lang="en-US" b="0" i="0" dirty="0">
              <a:solidFill>
                <a:srgbClr val="CCCCCC"/>
              </a:solidFill>
              <a:effectLst/>
              <a:latin typeface="-apple-system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If unexplained variance is high (&gt;30%)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Recommend: Process Mining, Queuing Simulation, or ML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Don't over-promise what this analysis can show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244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6615D-3861-0185-B7CA-D6A394CD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26D5B-E534-66B8-58B2-6AB4C1EB6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algn="l">
              <a:spcAft>
                <a:spcPts val="1200"/>
              </a:spcAft>
            </a:pPr>
            <a:r>
              <a:rPr lang="en-US" b="1" i="0" dirty="0">
                <a:solidFill>
                  <a:srgbClr val="CCCCCC"/>
                </a:solidFill>
                <a:effectLst/>
                <a:latin typeface="-apple-system"/>
              </a:rPr>
              <a:t>Our Solution - Hybrid Approach:</a:t>
            </a:r>
            <a:endParaRPr lang="en-US" b="0" i="0" dirty="0">
              <a:solidFill>
                <a:srgbClr val="CCCCCC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CCCCCC"/>
                </a:solidFill>
                <a:effectLst/>
                <a:latin typeface="-apple-system"/>
              </a:rPr>
              <a:t>Phase 1-4: Deterministic Analysis</a:t>
            </a: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 ← Start here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Use clear rules with documented assumptions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Calculate bed occupancy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Find specific bottleneck instances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Categorize root causes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CCCCCC"/>
                </a:solidFill>
                <a:effectLst/>
                <a:latin typeface="-apple-system"/>
              </a:rPr>
              <a:t>Phase 5: Address Randomness</a:t>
            </a:r>
            <a:endParaRPr lang="en-US" b="0" i="0" dirty="0">
              <a:solidFill>
                <a:srgbClr val="CCCCCC"/>
              </a:solidFill>
              <a:effectLst/>
              <a:latin typeface="-apple-system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If unexplained variance is high (&gt;30%)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Recommend: Process Mining, Queuing Simulation, or ML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Don't over-promise what this analysis can show</a:t>
            </a:r>
          </a:p>
          <a:p>
            <a:pPr algn="l">
              <a:spcAft>
                <a:spcPts val="1200"/>
              </a:spcAft>
            </a:pPr>
            <a:r>
              <a:rPr lang="en-US" b="1" i="0" dirty="0">
                <a:solidFill>
                  <a:srgbClr val="CCCCCC"/>
                </a:solidFill>
                <a:effectLst/>
                <a:latin typeface="-apple-system"/>
              </a:rPr>
              <a:t>Our Solution - Hybrid Approach:</a:t>
            </a:r>
            <a:endParaRPr lang="en-US" b="0" i="0" dirty="0">
              <a:solidFill>
                <a:srgbClr val="CCCCCC"/>
              </a:solidFill>
              <a:effectLst/>
              <a:latin typeface="-apple-system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CCCCCC"/>
                </a:solidFill>
                <a:effectLst/>
                <a:latin typeface="-apple-system"/>
              </a:rPr>
              <a:t>Phase 1-4: Deterministic Analysis</a:t>
            </a: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 ← Start here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Use clear rules with documented assumptions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Calculate bed occupancy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Find specific bottleneck instances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Categorize root causes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CCCCCC"/>
                </a:solidFill>
                <a:effectLst/>
                <a:latin typeface="-apple-system"/>
              </a:rPr>
              <a:t>Phase 5: Address Randomness</a:t>
            </a:r>
            <a:endParaRPr lang="en-US" b="0" i="0" dirty="0">
              <a:solidFill>
                <a:srgbClr val="CCCCCC"/>
              </a:solidFill>
              <a:effectLst/>
              <a:latin typeface="-apple-system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If unexplained variance is high (&gt;30%)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Recommend: Process Mining, Queuing Simulation, or ML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0" i="0" dirty="0">
                <a:solidFill>
                  <a:srgbClr val="CCCCCC"/>
                </a:solidFill>
                <a:effectLst/>
                <a:latin typeface="-apple-system"/>
              </a:rPr>
              <a:t>Don't over-promise what this analysis can show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58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94AEE-D9A7-0ACD-8D8B-D3F57F64E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Track beds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A4CD2-7FC4-63F1-D9B1-040568AD5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Fast track beds closes at 11pm . Due to volume. And opens in </a:t>
            </a:r>
            <a:r>
              <a:rPr lang="en-US" dirty="0" err="1"/>
              <a:t>th</a:t>
            </a:r>
            <a:r>
              <a:rPr lang="en-US" dirty="0"/>
              <a:t> e day shift at 7 am.</a:t>
            </a:r>
          </a:p>
          <a:p>
            <a:endParaRPr lang="en-US" dirty="0"/>
          </a:p>
          <a:p>
            <a:r>
              <a:rPr lang="en-US" dirty="0"/>
              <a:t>However, the there is clear 5-7 am surge in hence these beds should be opened by 4 am ready . And keep them ready </a:t>
            </a:r>
          </a:p>
          <a:p>
            <a:endParaRPr lang="en-US" dirty="0"/>
          </a:p>
          <a:p>
            <a:r>
              <a:rPr lang="en-US" dirty="0"/>
              <a:t>L3 and L4 are higher, and hence utilizing the max </a:t>
            </a:r>
            <a:r>
              <a:rPr lang="en-US" dirty="0" err="1"/>
              <a:t>capcity</a:t>
            </a:r>
            <a:r>
              <a:rPr lang="en-US" dirty="0"/>
              <a:t> of 10 is must. However closing at night makes sense. </a:t>
            </a:r>
          </a:p>
          <a:p>
            <a:endParaRPr lang="en-US" dirty="0"/>
          </a:p>
          <a:p>
            <a:r>
              <a:rPr lang="en-US" dirty="0" err="1"/>
              <a:t>Visualise</a:t>
            </a:r>
            <a:r>
              <a:rPr lang="en-US" dirty="0"/>
              <a:t> with the volume and area chart .and simulate </a:t>
            </a:r>
          </a:p>
        </p:txBody>
      </p:sp>
    </p:spTree>
    <p:extLst>
      <p:ext uri="{BB962C8B-B14F-4D97-AF65-F5344CB8AC3E}">
        <p14:creationId xmlns:p14="http://schemas.microsoft.com/office/powerpoint/2010/main" val="3354366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00EC8-D607-5FEA-3C44-5531C4521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type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2B1DD-1FA6-9091-94BD-1FAC972FD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 March 7, 2025, 14:40-14:50 (DAY shift):</a:t>
            </a:r>
          </a:p>
          <a:p>
            <a:r>
              <a:rPr lang="en-US" dirty="0"/>
              <a:t>Doctor A just finished Patient X (exit 14:40 + 10-min buffer = available 14:50)</a:t>
            </a:r>
          </a:p>
          <a:p>
            <a:r>
              <a:rPr lang="en-US" dirty="0"/>
              <a:t>How many were inside the doctor seen ?</a:t>
            </a:r>
          </a:p>
          <a:p>
            <a:r>
              <a:rPr lang="en-US" dirty="0"/>
              <a:t>Patient Y (Severity 2) has been waiting since 14:05 (45 minutes!)</a:t>
            </a:r>
          </a:p>
          <a:p>
            <a:r>
              <a:rPr lang="en-US" dirty="0"/>
              <a:t>Patient Z (Severity 3) has been waiting since 14:20 (30 minutes)</a:t>
            </a:r>
          </a:p>
          <a:p>
            <a:r>
              <a:rPr lang="en-US" dirty="0"/>
              <a:t>Doctor A was available at 14:50 but didn't see Patient Y until 15:15</a:t>
            </a:r>
          </a:p>
          <a:p>
            <a:r>
              <a:rPr lang="en-US" dirty="0"/>
              <a:t>Wasted: 25 minutes of patient wait (coordination failure, not test delay)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607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D9D99-AD34-72D5-7F8A-635435854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</a:t>
            </a:r>
            <a:r>
              <a:rPr lang="en-US" dirty="0" err="1"/>
              <a:t>Ineficcinye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37754-67D4-AE29-0521-1710B35AD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Doctor not knowing if patient is waiting after triage</a:t>
            </a:r>
          </a:p>
          <a:p>
            <a:r>
              <a:rPr lang="en-US" dirty="0"/>
              <a:t>Reason for visit is expected to collect at the registration. </a:t>
            </a:r>
          </a:p>
          <a:p>
            <a:r>
              <a:rPr lang="en-US" dirty="0"/>
              <a:t>UI can be improved, Text box to drop down or radio button </a:t>
            </a:r>
          </a:p>
          <a:p>
            <a:r>
              <a:rPr lang="en-US" dirty="0"/>
              <a:t>Real time </a:t>
            </a:r>
            <a:r>
              <a:rPr lang="en-US" dirty="0" err="1"/>
              <a:t>dasboards</a:t>
            </a:r>
            <a:r>
              <a:rPr lang="en-US" dirty="0"/>
              <a:t> to keep up the transparency connected to </a:t>
            </a:r>
            <a:r>
              <a:rPr lang="en-US" dirty="0" err="1"/>
              <a:t>displayed.outside</a:t>
            </a:r>
            <a:r>
              <a:rPr lang="en-US" dirty="0"/>
              <a:t> triage, inside based on the data collected at the registration.( caveat: </a:t>
            </a:r>
            <a:r>
              <a:rPr lang="en-US" dirty="0" err="1"/>
              <a:t>excptions</a:t>
            </a:r>
            <a:r>
              <a:rPr lang="en-US" dirty="0"/>
              <a:t> )</a:t>
            </a:r>
          </a:p>
          <a:p>
            <a:r>
              <a:rPr lang="en-US" dirty="0"/>
              <a:t>Calling out patients , </a:t>
            </a:r>
            <a:r>
              <a:rPr lang="en-US" dirty="0" err="1"/>
              <a:t>rodrigr</a:t>
            </a:r>
            <a:r>
              <a:rPr lang="en-US" dirty="0"/>
              <a:t> comment.</a:t>
            </a:r>
          </a:p>
        </p:txBody>
      </p:sp>
    </p:spTree>
    <p:extLst>
      <p:ext uri="{BB962C8B-B14F-4D97-AF65-F5344CB8AC3E}">
        <p14:creationId xmlns:p14="http://schemas.microsoft.com/office/powerpoint/2010/main" val="1920565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4CB27-FFB4-19CC-B64A-7334EC78F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endParaRPr lang="en-US" sz="3200"/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C318B63B-B11A-5E7B-919F-095E378A7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endParaRPr lang="en-US" sz="2000"/>
          </a:p>
        </p:txBody>
      </p:sp>
      <p:pic>
        <p:nvPicPr>
          <p:cNvPr id="5" name="Content Placeholder 4" descr="A screenshot of a graph&#10;&#10;AI-generated content may be incorrect.">
            <a:extLst>
              <a:ext uri="{FF2B5EF4-FFF2-40B4-BE49-F238E27FC236}">
                <a16:creationId xmlns:a16="http://schemas.microsoft.com/office/drawing/2014/main" id="{E229BE70-E709-CBB4-04F4-FDCF8B2FA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72" y="1045636"/>
            <a:ext cx="6389346" cy="477603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710007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BDF6A-BF73-00E3-0FCD-0D19228EB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1EA2C-EBDA-DDCC-C614-72F33B8E80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- Average time: Arrival → Doctor Seen </a:t>
            </a:r>
          </a:p>
          <a:p>
            <a:r>
              <a:rPr lang="en-US" dirty="0"/>
              <a:t>- Number of patients in "waiting to be seen" status </a:t>
            </a:r>
          </a:p>
          <a:p>
            <a:r>
              <a:rPr lang="en-US" dirty="0"/>
              <a:t>- Patient-to-doctor ratio during peak hours</a:t>
            </a:r>
          </a:p>
        </p:txBody>
      </p:sp>
    </p:spTree>
    <p:extLst>
      <p:ext uri="{BB962C8B-B14F-4D97-AF65-F5344CB8AC3E}">
        <p14:creationId xmlns:p14="http://schemas.microsoft.com/office/powerpoint/2010/main" val="177353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1737F-5171-ED74-E068-269DA6E64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4C22C-C581-FB30-D20F-32D1E165C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can be reduced, if there is que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We can introduce self kiosk setup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0145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58849-D5D6-F3F1-9730-2F153B6C6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monitoring? Why Intelligent Queue Dispatch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10A1D-C870-E467-69C8-700CE4ABA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cases where patients from doctor seen area exited. But there were people waiting at triage . Who could have been called. </a:t>
            </a:r>
          </a:p>
          <a:p>
            <a:endParaRPr lang="en-US" dirty="0"/>
          </a:p>
          <a:p>
            <a:r>
              <a:rPr lang="en-US" dirty="0"/>
              <a:t>This shows that the visibility to after triage area for the actors in the doctor seen area are limited / restricted. </a:t>
            </a:r>
          </a:p>
          <a:p>
            <a:endParaRPr lang="en-US" dirty="0"/>
          </a:p>
          <a:p>
            <a:r>
              <a:rPr lang="en-US" dirty="0"/>
              <a:t>Why it nudges the behavior . </a:t>
            </a:r>
          </a:p>
        </p:txBody>
      </p:sp>
    </p:spTree>
    <p:extLst>
      <p:ext uri="{BB962C8B-B14F-4D97-AF65-F5344CB8AC3E}">
        <p14:creationId xmlns:p14="http://schemas.microsoft.com/office/powerpoint/2010/main" val="3596555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D4678-BF98-2327-5B13-528124AC7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implementation budget?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05089-303F-FB9D-F50E-E141983DF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2194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892BB-A0D1-D2F5-F012-4C6047E18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Recover 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873FD-8D5A-D084-FC80-1926B4F36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5184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B85B8-99FB-C78B-41E7-701D19D2E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Calculation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92BC6-953A-83F9-3311-BACC7FCCE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6009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AC3BF-1E4F-F632-FA38-1AC7E8D6F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Nudge </a:t>
            </a:r>
            <a:r>
              <a:rPr lang="en-US" dirty="0" err="1"/>
              <a:t>Pshycology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DF37-ADFD-5EC7-F1DC-0A4E3248A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7194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A6C67-69E5-15E6-CA88-194990D46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found 69 definitive idle cases where the doctor had zero other patients yet patients waited.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AA25A7-8741-871F-5A5C-B7E161802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8718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88FD303-9F34-DB77-2E1A-25CEB3A3DE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8103281"/>
              </p:ext>
            </p:extLst>
          </p:nvPr>
        </p:nvGraphicFramePr>
        <p:xfrm>
          <a:off x="5964864" y="393405"/>
          <a:ext cx="5388935" cy="12972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A diagram of a process&#10;&#10;AI-generated content may be incorrect.">
            <a:extLst>
              <a:ext uri="{FF2B5EF4-FFF2-40B4-BE49-F238E27FC236}">
                <a16:creationId xmlns:a16="http://schemas.microsoft.com/office/drawing/2014/main" id="{BEB2662A-724F-2411-FF3B-72E9201382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090" y="1690688"/>
            <a:ext cx="11001819" cy="447142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4F6E9F5-3AD4-CE35-47BE-2CD7F80AF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064" y="365125"/>
            <a:ext cx="10515600" cy="1325563"/>
          </a:xfrm>
        </p:spPr>
        <p:txBody>
          <a:bodyPr/>
          <a:lstStyle/>
          <a:p>
            <a:r>
              <a:rPr lang="en-US" dirty="0"/>
              <a:t>DETAILED FLOW VIEW</a:t>
            </a:r>
          </a:p>
        </p:txBody>
      </p:sp>
    </p:spTree>
    <p:extLst>
      <p:ext uri="{BB962C8B-B14F-4D97-AF65-F5344CB8AC3E}">
        <p14:creationId xmlns:p14="http://schemas.microsoft.com/office/powerpoint/2010/main" val="26772474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9AEB5-B8C1-B65F-831A-71425A13E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SYSTEM 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C4C653E-B0D9-2E5D-F44A-4C06DB97DC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65089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4290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hart of different colors&#10;&#10;AI-generated content may be incorrect.">
            <a:extLst>
              <a:ext uri="{FF2B5EF4-FFF2-40B4-BE49-F238E27FC236}">
                <a16:creationId xmlns:a16="http://schemas.microsoft.com/office/drawing/2014/main" id="{9B4BA547-99F3-4920-EC47-6EA5EB652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823" y="0"/>
            <a:ext cx="76863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4444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showing a graph of a system&#10;&#10;AI-generated content may be incorrect.">
            <a:extLst>
              <a:ext uri="{FF2B5EF4-FFF2-40B4-BE49-F238E27FC236}">
                <a16:creationId xmlns:a16="http://schemas.microsoft.com/office/drawing/2014/main" id="{8D7EA301-17A3-3FF4-F78A-7FE9FFEE0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2203"/>
            <a:ext cx="12019300" cy="39535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72EE30-AD5E-9445-7650-1107A90503DE}"/>
              </a:ext>
            </a:extLst>
          </p:cNvPr>
          <p:cNvSpPr txBox="1"/>
          <p:nvPr/>
        </p:nvSpPr>
        <p:spPr>
          <a:xfrm>
            <a:off x="7199086" y="5820229"/>
            <a:ext cx="4107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*Friday, March 14, 2025, at 11:00 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055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09AC6-F02C-0BAF-916C-5382B022C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Traige</a:t>
            </a:r>
            <a:r>
              <a:rPr lang="en-US" dirty="0"/>
              <a:t> level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A0B5B-87A1-24A6-3297-A778C9DF3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Doctors seeing patient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Nurses level of experience! </a:t>
            </a:r>
            <a:br>
              <a:rPr lang="en-US" dirty="0"/>
            </a:br>
            <a:r>
              <a:rPr lang="en-US" dirty="0"/>
              <a:t>In a shift is there seniors , juniors , makes difference, in expediting </a:t>
            </a:r>
          </a:p>
          <a:p>
            <a:r>
              <a:rPr lang="en-US" dirty="0"/>
              <a:t>Resolving , directing the path.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Example metal detector, to </a:t>
            </a:r>
            <a:r>
              <a:rPr lang="en-US" dirty="0" err="1"/>
              <a:t>sovle</a:t>
            </a:r>
            <a:r>
              <a:rPr lang="en-US" dirty="0"/>
              <a:t>. </a:t>
            </a:r>
          </a:p>
          <a:p>
            <a:r>
              <a:rPr lang="en-US" dirty="0"/>
              <a:t>He helped scanning. </a:t>
            </a:r>
          </a:p>
        </p:txBody>
      </p:sp>
    </p:spTree>
    <p:extLst>
      <p:ext uri="{BB962C8B-B14F-4D97-AF65-F5344CB8AC3E}">
        <p14:creationId xmlns:p14="http://schemas.microsoft.com/office/powerpoint/2010/main" val="3799613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223E-E99B-274B-C903-018894A31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33679-057A-BF58-0018-D4188AD094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 descr="A graph of a graph of a graph&#10;&#10;AI-generated content may be incorrect.">
            <a:extLst>
              <a:ext uri="{FF2B5EF4-FFF2-40B4-BE49-F238E27FC236}">
                <a16:creationId xmlns:a16="http://schemas.microsoft.com/office/drawing/2014/main" id="{C815BC4C-20A3-7BCB-725B-302EED060B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54301"/>
            <a:ext cx="10515600" cy="389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754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 descr="A screenshot of a medical survey&#10;&#10;AI-generated content may be incorrect.">
            <a:extLst>
              <a:ext uri="{FF2B5EF4-FFF2-40B4-BE49-F238E27FC236}">
                <a16:creationId xmlns:a16="http://schemas.microsoft.com/office/drawing/2014/main" id="{B3275E8B-B313-9BCB-31DE-CF7F8F2EE4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386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470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E5C5B31-E57B-0183-6297-1665F435ED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1762" y="643466"/>
            <a:ext cx="7188475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450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0467F-DDF7-5604-2110-B8EF739F5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1B22A-CFE5-DAD1-E0CA-A0982DD8E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Before:</a:t>
            </a:r>
          </a:p>
          <a:p>
            <a:r>
              <a:rPr lang="en-US" dirty="0"/>
              <a:t>Patients wait 39 minutes after triage</a:t>
            </a:r>
          </a:p>
          <a:p>
            <a:r>
              <a:rPr lang="en-US" dirty="0"/>
              <a:t>Doctor utilization: 50%</a:t>
            </a:r>
          </a:p>
          <a:p>
            <a:r>
              <a:rPr lang="en-US" dirty="0"/>
              <a:t>2,179 bottleneck events per quarter</a:t>
            </a:r>
          </a:p>
          <a:p>
            <a:r>
              <a:rPr lang="en-US" dirty="0"/>
              <a:t>Patients waiting time, staff utilization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After:</a:t>
            </a:r>
          </a:p>
          <a:p>
            <a:r>
              <a:rPr lang="en-US" dirty="0"/>
              <a:t>Patients wait 12-15 minutes</a:t>
            </a:r>
          </a:p>
          <a:p>
            <a:r>
              <a:rPr lang="en-US" dirty="0"/>
              <a:t>Doctor utilization: 75%</a:t>
            </a:r>
          </a:p>
          <a:p>
            <a:r>
              <a:rPr lang="en-US" dirty="0"/>
              <a:t>&lt;500 bottleneck events per quarter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894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279F7-D49F-A49A-1526-2E810EC20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Doctors work sequentially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30386-8B73-86A6-BFDA-B8841E24B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At 2025-03-07 12:23:00, there are:</a:t>
            </a:r>
          </a:p>
          <a:p>
            <a:r>
              <a:rPr lang="en-US" dirty="0"/>
              <a:t>Only 6 clinicians on duty</a:t>
            </a:r>
          </a:p>
          <a:p>
            <a:r>
              <a:rPr lang="en-US" dirty="0"/>
              <a:t>But 38 patients marked as "active" (between doctor seen and exit)</a:t>
            </a:r>
          </a:p>
          <a:p>
            <a:r>
              <a:rPr lang="en-US" dirty="0"/>
              <a:t>This makes no sense! 38 patients can't be with 6 doctors simultaneously.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doctor sees </a:t>
            </a:r>
            <a:r>
              <a:rPr lang="en-US" b="1" dirty="0"/>
              <a:t>Patient A</a:t>
            </a:r>
            <a:r>
              <a:rPr lang="en-US" dirty="0"/>
              <a:t> at 12:00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While Patient A is still in the system (getting tests, waiting for discharge, etc.), the doctor moves on to see </a:t>
            </a:r>
            <a:r>
              <a:rPr lang="en-US" b="1" dirty="0"/>
              <a:t>Patient B</a:t>
            </a:r>
            <a:r>
              <a:rPr lang="en-US" dirty="0"/>
              <a:t> at 12:15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Then </a:t>
            </a:r>
            <a:r>
              <a:rPr lang="en-US" b="1" dirty="0"/>
              <a:t>Patient C</a:t>
            </a:r>
            <a:r>
              <a:rPr lang="en-US" dirty="0"/>
              <a:t> at 12:30, and so on</a:t>
            </a:r>
          </a:p>
          <a:p>
            <a:r>
              <a:rPr lang="en-US" dirty="0"/>
              <a:t>So at </a:t>
            </a:r>
            <a:r>
              <a:rPr lang="en-US" b="1" dirty="0"/>
              <a:t>12:30</a:t>
            </a:r>
            <a:r>
              <a:rPr lang="en-US" dirty="0"/>
              <a:t>, all three patients (A, B, C) might still be "active" in the system, even though the doctor has already moved on.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Henc</a:t>
            </a:r>
            <a:r>
              <a:rPr lang="en-US" sz="1800" b="1" dirty="0">
                <a:solidFill>
                  <a:srgbClr val="000000"/>
                </a:solidFill>
                <a:latin typeface="Arial" panose="020B0604020202020204" pitchFamily="34" charset="0"/>
              </a:rPr>
              <a:t>e,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Doctors work in parallel , they're not seeing patients 1:1 sequentially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580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CF862-05FD-47CC-8CA9-C20A23621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Doctors has the call 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81323-CCEB-77E0-B908-0331DE38F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They need information about what is happening in the after triage</a:t>
            </a:r>
          </a:p>
          <a:p>
            <a:endParaRPr lang="en-US" dirty="0"/>
          </a:p>
          <a:p>
            <a:r>
              <a:rPr lang="en-US" dirty="0"/>
              <a:t>Who is waiting ? How many are waiting?</a:t>
            </a:r>
          </a:p>
          <a:p>
            <a:endParaRPr lang="en-US" dirty="0"/>
          </a:p>
          <a:p>
            <a:r>
              <a:rPr lang="en-US" dirty="0"/>
              <a:t>Why need this because, they need to know what is waiting whom to call . Based on the bed resources, specialist etc.</a:t>
            </a:r>
          </a:p>
          <a:p>
            <a:endParaRPr lang="en-US" dirty="0"/>
          </a:p>
          <a:p>
            <a:r>
              <a:rPr lang="en-US" dirty="0"/>
              <a:t>More power to the doctor.</a:t>
            </a:r>
          </a:p>
          <a:p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Patient Wait Time after triage = f(Severity, Test Turnaround, Room Availability, Staff Workload)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r>
              <a:rPr lang="en-US" dirty="0">
                <a:highlight>
                  <a:srgbClr val="FFFF00"/>
                </a:highlight>
              </a:rPr>
              <a:t>Wait Time = f(Severity, Test Turnaround, Room Availability, Staff Workload)</a:t>
            </a:r>
          </a:p>
        </p:txBody>
      </p:sp>
    </p:spTree>
    <p:extLst>
      <p:ext uri="{BB962C8B-B14F-4D97-AF65-F5344CB8AC3E}">
        <p14:creationId xmlns:p14="http://schemas.microsoft.com/office/powerpoint/2010/main" val="638749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72789-CC11-A167-DF70-150D60668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AC9F5-7DC7-D65A-066C-BC3F37C49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issue isn't doctor availability per se, but distribution and utilization. Night shift does more with less - suggesting day/evening doctors may be underutilized despite higher numbers.</a:t>
            </a:r>
          </a:p>
        </p:txBody>
      </p:sp>
    </p:spTree>
    <p:extLst>
      <p:ext uri="{BB962C8B-B14F-4D97-AF65-F5344CB8AC3E}">
        <p14:creationId xmlns:p14="http://schemas.microsoft.com/office/powerpoint/2010/main" val="1267757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742</TotalTime>
  <Words>1221</Words>
  <Application>Microsoft Macintosh PowerPoint</Application>
  <PresentationFormat>Widescreen</PresentationFormat>
  <Paragraphs>149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-apple-system</vt:lpstr>
      <vt:lpstr>Aptos</vt:lpstr>
      <vt:lpstr>Aptos Display</vt:lpstr>
      <vt:lpstr>Arial</vt:lpstr>
      <vt:lpstr>Office Theme</vt:lpstr>
      <vt:lpstr>PowerPoint Presentation</vt:lpstr>
      <vt:lpstr>Registration</vt:lpstr>
      <vt:lpstr>Traige level </vt:lpstr>
      <vt:lpstr>PowerPoint Presentation</vt:lpstr>
      <vt:lpstr>PowerPoint Presentation</vt:lpstr>
      <vt:lpstr>PowerPoint Presentation</vt:lpstr>
      <vt:lpstr>Doctors work sequentially ?</vt:lpstr>
      <vt:lpstr>Doctors has the call ! </vt:lpstr>
      <vt:lpstr>PowerPoint Presentation</vt:lpstr>
      <vt:lpstr>PowerPoint Presentation</vt:lpstr>
      <vt:lpstr>Only thing</vt:lpstr>
      <vt:lpstr>PowerPoint Presentation</vt:lpstr>
      <vt:lpstr>PowerPoint Presentation</vt:lpstr>
      <vt:lpstr>PowerPoint Presentation</vt:lpstr>
      <vt:lpstr>Fast Track beds</vt:lpstr>
      <vt:lpstr>Sample type example</vt:lpstr>
      <vt:lpstr>SYSTEM Ineficcinye</vt:lpstr>
      <vt:lpstr>PowerPoint Presentation</vt:lpstr>
      <vt:lpstr>PowerPoint Presentation</vt:lpstr>
      <vt:lpstr>Why monitoring? Why Intelligent Queue Dispatch</vt:lpstr>
      <vt:lpstr>What is the implementation budget?</vt:lpstr>
      <vt:lpstr>How to Recover ? </vt:lpstr>
      <vt:lpstr>Cost Calculation</vt:lpstr>
      <vt:lpstr>Nudge Pshycology </vt:lpstr>
      <vt:lpstr>We found 69 definitive idle cases where the doctor had zero other patients yet patients waited.</vt:lpstr>
      <vt:lpstr>DETAILED FLOW VIEW</vt:lpstr>
      <vt:lpstr>SIMPLIFIED SYSTEM VIEW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Mukesh Ravichandran</dc:creator>
  <cp:lastModifiedBy>Mukesh Ravichandran</cp:lastModifiedBy>
  <cp:revision>2</cp:revision>
  <dcterms:created xsi:type="dcterms:W3CDTF">2025-11-10T00:54:03Z</dcterms:created>
  <dcterms:modified xsi:type="dcterms:W3CDTF">2025-11-12T03:42:11Z</dcterms:modified>
</cp:coreProperties>
</file>

<file path=docProps/thumbnail.jpeg>
</file>